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comments/comment1.xml" ContentType="application/vnd.openxmlformats-officedocument.presentationml.comments+xml"/>
  <Override PartName="/ppt/notesSlides/notesSlide1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73"/>
  </p:notesMasterIdLst>
  <p:handoutMasterIdLst>
    <p:handoutMasterId r:id="rId74"/>
  </p:handoutMasterIdLst>
  <p:sldIdLst>
    <p:sldId id="256" r:id="rId6"/>
    <p:sldId id="275" r:id="rId7"/>
    <p:sldId id="279" r:id="rId8"/>
    <p:sldId id="274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70" r:id="rId22"/>
    <p:sldId id="271" r:id="rId23"/>
    <p:sldId id="272" r:id="rId24"/>
    <p:sldId id="273" r:id="rId25"/>
    <p:sldId id="269" r:id="rId26"/>
    <p:sldId id="276" r:id="rId27"/>
    <p:sldId id="282" r:id="rId28"/>
    <p:sldId id="291" r:id="rId29"/>
    <p:sldId id="281" r:id="rId30"/>
    <p:sldId id="292" r:id="rId31"/>
    <p:sldId id="293" r:id="rId32"/>
    <p:sldId id="283" r:id="rId33"/>
    <p:sldId id="295" r:id="rId34"/>
    <p:sldId id="284" r:id="rId35"/>
    <p:sldId id="290" r:id="rId36"/>
    <p:sldId id="285" r:id="rId37"/>
    <p:sldId id="286" r:id="rId38"/>
    <p:sldId id="287" r:id="rId39"/>
    <p:sldId id="288" r:id="rId40"/>
    <p:sldId id="289" r:id="rId41"/>
    <p:sldId id="321" r:id="rId42"/>
    <p:sldId id="323" r:id="rId43"/>
    <p:sldId id="294" r:id="rId44"/>
    <p:sldId id="278" r:id="rId45"/>
    <p:sldId id="319" r:id="rId46"/>
    <p:sldId id="320" r:id="rId47"/>
    <p:sldId id="277" r:id="rId48"/>
    <p:sldId id="296" r:id="rId49"/>
    <p:sldId id="297" r:id="rId50"/>
    <p:sldId id="298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22" r:id="rId71"/>
    <p:sldId id="299" r:id="rId72"/>
  </p:sldIdLst>
  <p:sldSz cx="9144000" cy="6858000" type="screen4x3"/>
  <p:notesSz cx="7023100" cy="9309100"/>
  <p:custDataLst>
    <p:tags r:id="rId75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6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116" d="100"/>
          <a:sy n="116" d="100"/>
        </p:scale>
        <p:origin x="750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handoutMaster" Target="handoutMasters/handoutMaster1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notesMaster" Target="notesMasters/notesMaster1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22T16:42:32.701" idx="11">
    <p:pos x="844" y="949"/>
    <p:text>add a picture from avodiance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22T16:57:37.115" idx="14">
    <p:pos x="5127" y="2450"/>
    <p:text>Controllability/</p:text>
    <p:extLst>
      <p:ext uri="{C676402C-5697-4E1C-873F-D02D1690AC5C}">
        <p15:threadingInfo xmlns:p15="http://schemas.microsoft.com/office/powerpoint/2012/main" timeZoneBias="-60"/>
      </p:ext>
    </p:extLst>
  </p:cm>
  <p:cm authorId="2" dt="2017-12-22T16:58:04.451" idx="15">
    <p:pos x="5127" y="2546"/>
    <p:text>Check the conditions</p:text>
    <p:extLst>
      <p:ext uri="{C676402C-5697-4E1C-873F-D02D1690AC5C}">
        <p15:threadingInfo xmlns:p15="http://schemas.microsoft.com/office/powerpoint/2012/main" timeZoneBias="-60">
          <p15:parentCm authorId="2" idx="14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7-12-22T17:03:09.444" idx="16">
    <p:pos x="10" y="10"/>
    <p:text>Waypoint passing function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1/9/2018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73942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4685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469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934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213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14959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5385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28368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988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2.xml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eg"/><Relationship Id="rId4" Type="http://schemas.openxmlformats.org/officeDocument/2006/relationships/image" Target="../media/image72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image" Target="../media/image76.jpeg"/><Relationship Id="rId7" Type="http://schemas.openxmlformats.org/officeDocument/2006/relationships/image" Target="../media/image3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jpeg"/><Relationship Id="rId5" Type="http://schemas.openxmlformats.org/officeDocument/2006/relationships/image" Target="../media/image78.png"/><Relationship Id="rId4" Type="http://schemas.openxmlformats.org/officeDocument/2006/relationships/image" Target="../media/image7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eg"/><Relationship Id="rId5" Type="http://schemas.openxmlformats.org/officeDocument/2006/relationships/image" Target="../media/image36.png"/><Relationship Id="rId4" Type="http://schemas.openxmlformats.org/officeDocument/2006/relationships/image" Target="../media/image82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1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0.png"/><Relationship Id="rId4" Type="http://schemas.openxmlformats.org/officeDocument/2006/relationships/image" Target="../media/image83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jpe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Short story how to keep your UAV safe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15</a:t>
            </a:r>
            <a:r>
              <a:rPr lang="en-US" baseline="30000" dirty="0"/>
              <a:t>th</a:t>
            </a:r>
            <a:r>
              <a:rPr lang="en-US" dirty="0"/>
              <a:t> January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PUB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PUB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(GPS)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49690"/>
            <a:ext cx="4582561" cy="71508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the previous strategy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I can see the PUB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30352" y="5336740"/>
            <a:ext cx="3650560" cy="715089"/>
          </a:xfrm>
          <a:prstGeom prst="wedgeRoundRectCallout">
            <a:avLst>
              <a:gd name="adj1" fmla="val 57252"/>
              <a:gd name="adj2" fmla="val 1639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free way to PUB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(Other sightings are scrapped)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2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PUB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(GPS)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20"/>
            <a:ext cx="5767417" cy="71508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Now just walk down to the street and get to a PUB</a:t>
            </a: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can finally enjoy the Cola with my friends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Optimal paths in given FOVs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 cause suboptimal paths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(Note that path is different)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2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PUB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(GPS)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15362" name="Picture 2" descr="https://walkablebrevard.files.wordpress.com/2013/09/car-hitting-pedestria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3398623"/>
            <a:ext cx="3912859" cy="2641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/>
          <p:cNvSpPr/>
          <p:nvPr/>
        </p:nvSpPr>
        <p:spPr>
          <a:xfrm>
            <a:off x="530352" y="1108725"/>
            <a:ext cx="3912859" cy="2247424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While you are moving to PUB you need  to be cautious about: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Cars and Other people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Because hitting them can cause damage to you or other people or property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724729" y="3654828"/>
            <a:ext cx="3912859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assume: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Position of Adversary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Its Velocity vector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16388" name="Picture 4" descr="Výsledok vyhľadávania obrázkov pre dopyt man with ma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06" y="1193483"/>
            <a:ext cx="3503054" cy="2627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Výsledok vyhľadávania obrázkov pre dopyt tourist with camer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16" b="8545"/>
          <a:stretch/>
        </p:blipFill>
        <p:spPr bwMode="auto">
          <a:xfrm>
            <a:off x="530351" y="3540002"/>
            <a:ext cx="4415135" cy="2315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/>
          <p:cNvSpPr/>
          <p:nvPr/>
        </p:nvSpPr>
        <p:spPr>
          <a:xfrm>
            <a:off x="530352" y="1108726"/>
            <a:ext cx="4415134" cy="2247424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well prepared, you ask locals, you got map, you can see a world, but to make decision you need to process that information: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Is there to help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910910"/>
            <a:ext cx="3561582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Gopniks &amp; Babushkas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17410" name="Picture 2" descr="Výsledok vyhľadávania obrázkov pre dopyt gopnik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3616643"/>
            <a:ext cx="3897281" cy="2472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2419"/>
          <a:stretch/>
        </p:blipFill>
        <p:spPr>
          <a:xfrm>
            <a:off x="4251758" y="1193483"/>
            <a:ext cx="4327302" cy="2175107"/>
          </a:xfrm>
          <a:prstGeom prst="rect">
            <a:avLst/>
          </a:prstGeom>
        </p:spPr>
      </p:pic>
      <p:sp>
        <p:nvSpPr>
          <p:cNvPr id="7" name="Rectangle: Rounded Corners 6"/>
          <p:cNvSpPr/>
          <p:nvPr/>
        </p:nvSpPr>
        <p:spPr>
          <a:xfrm>
            <a:off x="427321" y="1193483"/>
            <a:ext cx="3721406" cy="2247424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 there are inhabited areas which you like to avoid, like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Gopnik Squat Area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where you can be beaten or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Local Surveillance system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which will tell your grand mother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08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Breakable – You can tell your grand mother you were on your way to local church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Unbreakable -  Gopniks will beat you anyway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Gopnik Squat Area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282358"/>
            <a:ext cx="3837904" cy="90886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Babushka Vigilante Groups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39104"/>
            <a:ext cx="5934842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them (KW evolution omitted)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Gopnik Squat Area – unbreakable, must avoid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Babushkas – breakable, but you have no excuse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376359"/>
            <a:ext cx="4025348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Slav winter cold harsh mistress, 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If you don’t treat her well she will strike with sickness for 7 days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3999568"/>
            <a:ext cx="4230676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can impact energy 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is changing with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making with additional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Impact on your eyes and ears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Gopnik Squat Area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282358"/>
            <a:ext cx="3837904" cy="90886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Babushka Vigilante Groups</a:t>
            </a: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5"/>
            <a:ext cx="6385603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unfavorable weather conditions: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 at EAST (changing with time)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 at WEST (changing with time)</a:t>
            </a: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3068806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Keep good manners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20482" name="Picture 2" descr="https://rockmyrun.files.wordpress.com/2013/12/rules-of-the-roa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1269" y="1193483"/>
            <a:ext cx="4846320" cy="484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/>
          <p:cNvSpPr/>
          <p:nvPr/>
        </p:nvSpPr>
        <p:spPr>
          <a:xfrm>
            <a:off x="530352" y="1223127"/>
            <a:ext cx="3202388" cy="1634490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Keep rules while walking, keep yourself on right side of the road and look after other attendants …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stick to written and unwritten rules during your commuting to PUB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 are necessary for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succesfull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integration into traffic, society, air space</a:t>
            </a:r>
          </a:p>
        </p:txBody>
      </p:sp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 am going to Talk about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Easy introduction to Obstacle Avoidance</a:t>
            </a:r>
          </a:p>
          <a:p>
            <a:r>
              <a:rPr lang="en-US" dirty="0"/>
              <a:t>Follow </a:t>
            </a:r>
            <a:r>
              <a:rPr lang="en-US" dirty="0" err="1"/>
              <a:t>Lojzo</a:t>
            </a:r>
            <a:r>
              <a:rPr lang="en-US" dirty="0"/>
              <a:t> on his journey to Pub</a:t>
            </a:r>
          </a:p>
          <a:p>
            <a:r>
              <a:rPr lang="en-US" dirty="0"/>
              <a:t>Obstacle Avoidance challenges related to Everyday situation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Obstacle avoidance framework</a:t>
            </a:r>
          </a:p>
          <a:p>
            <a:r>
              <a:rPr lang="en-US" dirty="0"/>
              <a:t>Brief introduction to obstacle avoidance framework</a:t>
            </a:r>
          </a:p>
          <a:p>
            <a:r>
              <a:rPr lang="en-US" dirty="0"/>
              <a:t>What are components how they work together ?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Some results</a:t>
            </a:r>
          </a:p>
          <a:p>
            <a:r>
              <a:rPr lang="en-US" dirty="0"/>
              <a:t>Framework performance comparison with other methods</a:t>
            </a:r>
          </a:p>
          <a:p>
            <a:r>
              <a:rPr lang="en-US" dirty="0"/>
              <a:t>Intruder avoidance (Reactive level)</a:t>
            </a:r>
          </a:p>
          <a:p>
            <a:r>
              <a:rPr lang="en-US" dirty="0"/>
              <a:t>Static obstacle avoidance (Reactive level)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Actual challenges</a:t>
            </a:r>
          </a:p>
          <a:p>
            <a:r>
              <a:rPr lang="en-US" dirty="0"/>
              <a:t>Weather incorporation into obstacle avoidance, Rules of the Air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818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going all this challenges, you can finally enjoy that nice </a:t>
            </a:r>
            <a:r>
              <a:rPr lang="en-US" strike="sngStrike" dirty="0">
                <a:solidFill>
                  <a:schemeClr val="accent6">
                    <a:lumMod val="75000"/>
                  </a:schemeClr>
                </a:solidFill>
              </a:rPr>
              <a:t>beer</a:t>
            </a:r>
            <a:r>
              <a:rPr lang="en-US" dirty="0"/>
              <a:t> cola with friends…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22530" name="Picture 2" descr="Image may contain: 1 person, sitting, drink and indo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1" y="1193483"/>
            <a:ext cx="3846476" cy="5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/>
          <p:cNvSpPr/>
          <p:nvPr/>
        </p:nvSpPr>
        <p:spPr>
          <a:xfrm>
            <a:off x="4507606" y="1378039"/>
            <a:ext cx="4456090" cy="22924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2534" name="Picture 6" descr="Výsledok vyhľadávania obrázkov pre dopyt messeng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06" y="1378039"/>
            <a:ext cx="1487510" cy="14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995116" y="1729632"/>
            <a:ext cx="2642472" cy="85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26546" y="2808704"/>
            <a:ext cx="409548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UAV wants To chat</a:t>
            </a:r>
          </a:p>
        </p:txBody>
      </p:sp>
      <p:sp>
        <p:nvSpPr>
          <p:cNvPr id="10" name="Arrow: Up 9"/>
          <p:cNvSpPr/>
          <p:nvPr/>
        </p:nvSpPr>
        <p:spPr>
          <a:xfrm>
            <a:off x="6452315" y="3560615"/>
            <a:ext cx="643944" cy="1001754"/>
          </a:xfrm>
          <a:prstGeom prst="upArrow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2532" name="Picture 4" descr="Výsledok vyhľadávania obrázkov pre dopyt iphone se on ta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17" y="4474679"/>
            <a:ext cx="3335271" cy="18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>
            <a:off x="3163890" y="5698172"/>
            <a:ext cx="2532885" cy="733663"/>
          </a:xfrm>
          <a:prstGeom prst="rightArrow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Look at your phone</a:t>
            </a:r>
          </a:p>
        </p:txBody>
      </p:sp>
    </p:spTree>
    <p:extLst>
      <p:ext uri="{BB962C8B-B14F-4D97-AF65-F5344CB8AC3E}">
        <p14:creationId xmlns:p14="http://schemas.microsoft.com/office/powerpoint/2010/main" val="776876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chat with UAV…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8434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059" y="1891898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0352" y="122219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/>
          <p:cNvSpPr/>
          <p:nvPr/>
        </p:nvSpPr>
        <p:spPr>
          <a:xfrm>
            <a:off x="2220696" y="1083592"/>
            <a:ext cx="5898524" cy="715089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 Lojzo that is nice story, but how is it going to help me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avoid obstacles and execute mission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04076" y="2155749"/>
            <a:ext cx="7533095" cy="715089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use same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principles of preemptive and reactive obstacle avoidance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 your case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0352" y="314756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2220696" y="3162197"/>
            <a:ext cx="5324383" cy="408623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Slavic magic and Vodka ?</a:t>
            </a: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60" y="3585450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04076" y="3812622"/>
            <a:ext cx="7533095" cy="715089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No, we can use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Mathematics (Slavic magic)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and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implementation skills (Coffee)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to make you safe</a:t>
            </a:r>
          </a:p>
        </p:txBody>
      </p:sp>
      <p:pic>
        <p:nvPicPr>
          <p:cNvPr id="13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0352" y="476951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Rectangle with Corners Rounded 13"/>
          <p:cNvSpPr/>
          <p:nvPr/>
        </p:nvSpPr>
        <p:spPr>
          <a:xfrm>
            <a:off x="2220695" y="4852202"/>
            <a:ext cx="5324383" cy="408623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Like what ?</a:t>
            </a:r>
          </a:p>
        </p:txBody>
      </p:sp>
      <p:pic>
        <p:nvPicPr>
          <p:cNvPr id="15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59" y="5260825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with Corners Rounded 15"/>
          <p:cNvSpPr/>
          <p:nvPr/>
        </p:nvSpPr>
        <p:spPr>
          <a:xfrm>
            <a:off x="104076" y="5378653"/>
            <a:ext cx="7533095" cy="1021556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Some kind of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elaborate Framework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covering: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planning, [2] Evolving world, [3] Adversarial, [4] Data fusion, 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restrictions, [6] Weather, [7] Rules</a:t>
            </a:r>
          </a:p>
        </p:txBody>
      </p:sp>
    </p:spTree>
    <p:extLst>
      <p:ext uri="{BB962C8B-B14F-4D97-AF65-F5344CB8AC3E}">
        <p14:creationId xmlns:p14="http://schemas.microsoft.com/office/powerpoint/2010/main" val="26646317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Avoidance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2" descr="http://www.nerdist.com/wp-content/uploads/2014/10/102014_JET_Fusionrea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855662"/>
            <a:ext cx="8102600" cy="54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8940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200" dirty="0"/>
              <a:t>You have some nice </a:t>
            </a:r>
            <a:r>
              <a:rPr lang="en-US" sz="2200" i="1" u="sng" dirty="0"/>
              <a:t>vehicle model</a:t>
            </a:r>
            <a:r>
              <a:rPr lang="en-US" sz="2200" dirty="0"/>
              <a:t>: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r>
              <a:rPr lang="en-US" sz="2200" dirty="0"/>
              <a:t>Then check </a:t>
            </a:r>
            <a:r>
              <a:rPr lang="en-US" sz="2200" i="1" u="sng" dirty="0"/>
              <a:t>following conditions</a:t>
            </a:r>
            <a:r>
              <a:rPr lang="en-US" sz="2200" dirty="0"/>
              <a:t>:</a:t>
            </a:r>
          </a:p>
          <a:p>
            <a:r>
              <a:rPr lang="en-US" sz="2200" dirty="0"/>
              <a:t>Observability of the system						(Mandatory)</a:t>
            </a:r>
          </a:p>
          <a:p>
            <a:r>
              <a:rPr lang="en-US" sz="2200" dirty="0"/>
              <a:t>Controllability of the system						(Optional)</a:t>
            </a:r>
          </a:p>
          <a:p>
            <a:r>
              <a:rPr lang="en-US" sz="2200" dirty="0"/>
              <a:t>Trajectory tracking control implementation 		(Optional)</a:t>
            </a:r>
          </a:p>
          <a:p>
            <a:endParaRPr lang="en-US" sz="2200" dirty="0"/>
          </a:p>
          <a:p>
            <a:pPr marL="0" indent="0">
              <a:buNone/>
            </a:pPr>
            <a:r>
              <a:rPr lang="en-US" sz="2200" dirty="0"/>
              <a:t>Then you are ready to </a:t>
            </a:r>
            <a:r>
              <a:rPr lang="en-US" sz="2200" i="1" u="sng" dirty="0"/>
              <a:t>construct movement automaton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596108"/>
            <a:ext cx="8107236" cy="165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648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Automaton, not so simple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7680960" cy="543335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0794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Automaton, simple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200" dirty="0"/>
                  <a:t>I want to interface control law u(t) from function to </a:t>
                </a:r>
                <a:r>
                  <a:rPr lang="en-US" sz="2200" i="1" u="sng" dirty="0"/>
                  <a:t>discrete command chain: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ℳ𝒜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𝑐𝑜𝑚𝑚𝑎𝑛𝑑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𝑠𝑒𝑞𝑢𝑒𝑛𝑐𝑒</m:t>
                          </m:r>
                        </m:e>
                      </m:d>
                      <m:r>
                        <a:rPr lang="en-US" sz="2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r>
                  <a:rPr lang="en-US" sz="2200" i="1" u="sng" dirty="0"/>
                  <a:t>Movement Automaton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a:rPr lang="en-US" sz="2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ℳ𝒜</m:t>
                    </m:r>
                  </m:oMath>
                </a14:m>
                <a:r>
                  <a:rPr lang="en-US" sz="2200" i="1" dirty="0"/>
                  <a:t> </a:t>
                </a:r>
                <a:r>
                  <a:rPr lang="en-US" sz="2200" dirty="0"/>
                  <a:t>translates command sequence consisting from movements with applied duration to generate control signal u(t) or reference trajectory x(t)</a:t>
                </a:r>
                <a:r>
                  <a:rPr lang="en-US" sz="2200" i="1" u="sng" dirty="0"/>
                  <a:t> </a:t>
                </a:r>
              </a:p>
              <a:p>
                <a:pPr marL="0" indent="0">
                  <a:buNone/>
                </a:pPr>
                <a:endParaRPr lang="en-US" sz="2200" i="1" u="sng" dirty="0"/>
              </a:p>
              <a:p>
                <a:pPr marL="0" indent="0">
                  <a:buNone/>
                </a:pPr>
                <a:r>
                  <a:rPr lang="en-US" sz="2200" i="1" u="sng" dirty="0"/>
                  <a:t>References:</a:t>
                </a:r>
              </a:p>
              <a:p>
                <a:pPr marL="0" indent="0">
                  <a:buNone/>
                </a:pPr>
                <a:r>
                  <a:rPr lang="en-US" b="1" dirty="0"/>
                  <a:t>[Concept] </a:t>
                </a:r>
                <a:r>
                  <a:rPr lang="en-US" dirty="0"/>
                  <a:t>FRAZZOLI, Emilio. </a:t>
                </a:r>
                <a:r>
                  <a:rPr lang="en-US" i="1" dirty="0"/>
                  <a:t>Robust hybrid control for autonomous vehicle motion planning</a:t>
                </a:r>
                <a:r>
                  <a:rPr lang="en-US" dirty="0"/>
                  <a:t>. 2001. PhD Thesis. Massachusetts Institute of Technology.</a:t>
                </a:r>
              </a:p>
              <a:p>
                <a:pPr marL="0" indent="0">
                  <a:buNone/>
                </a:pPr>
                <a:endParaRPr lang="en-US" b="1" dirty="0"/>
              </a:p>
              <a:p>
                <a:pPr marL="0" indent="0">
                  <a:buNone/>
                </a:pPr>
                <a:r>
                  <a:rPr lang="en-US" b="1" dirty="0"/>
                  <a:t>[Stability, Controllability, Operation Modes] </a:t>
                </a:r>
                <a:r>
                  <a:rPr lang="en-US" dirty="0"/>
                  <a:t>Alojz Gomola, João Borges de Sousa, Fernando Lobo Pereira, Model Predictive Control of Unmanned Air Vehicles with Obstacle Avoidance Capabilities, FEUP 2016, Exam report,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985" t="-755" r="-8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8723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research topic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Obstacle avoidance for UAV/UAS/RPAS systems:</a:t>
            </a:r>
          </a:p>
          <a:p>
            <a:pPr marL="0" indent="0">
              <a:buNone/>
            </a:pPr>
            <a:r>
              <a:rPr lang="en-US" dirty="0"/>
              <a:t>Given:</a:t>
            </a:r>
          </a:p>
          <a:p>
            <a:r>
              <a:rPr lang="en-US" dirty="0"/>
              <a:t>partially known world, changing weather, information sources </a:t>
            </a:r>
          </a:p>
          <a:p>
            <a:r>
              <a:rPr lang="en-US" dirty="0"/>
              <a:t>mission plan, </a:t>
            </a:r>
          </a:p>
          <a:p>
            <a:r>
              <a:rPr lang="en-US" dirty="0"/>
              <a:t>small UAV equipped with a LiDAR  and ADS-B sensors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Safe and robust approach to real-time reactive obstacle avoidance </a:t>
            </a:r>
          </a:p>
          <a:p>
            <a:pPr lvl="1"/>
            <a:r>
              <a:rPr lang="en-US" dirty="0"/>
              <a:t>small computational footprint </a:t>
            </a:r>
          </a:p>
          <a:p>
            <a:pPr lvl="1"/>
            <a:r>
              <a:rPr lang="en-US" dirty="0"/>
              <a:t>guarantees safe path </a:t>
            </a:r>
          </a:p>
          <a:p>
            <a:pPr lvl="1"/>
            <a:r>
              <a:rPr lang="en-US" dirty="0"/>
              <a:t>guarantees turn return checkpoint</a:t>
            </a:r>
          </a:p>
          <a:p>
            <a:endParaRPr lang="en-US" dirty="0"/>
          </a:p>
          <a:p>
            <a:r>
              <a:rPr lang="en-US" dirty="0"/>
              <a:t>Main applications: </a:t>
            </a:r>
          </a:p>
          <a:p>
            <a:pPr lvl="1"/>
            <a:r>
              <a:rPr lang="en-US" dirty="0"/>
              <a:t>terrain avoidance for low altitude flights</a:t>
            </a:r>
          </a:p>
          <a:p>
            <a:pPr lvl="1"/>
            <a:r>
              <a:rPr lang="en-US" dirty="0"/>
              <a:t>avoidance of intruders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07863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mathematical background: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What you need ?</a:t>
            </a:r>
          </a:p>
          <a:p>
            <a:r>
              <a:rPr lang="en-US" sz="2000" dirty="0"/>
              <a:t>Define mission as </a:t>
            </a:r>
            <a:r>
              <a:rPr lang="en-US" sz="2000" i="1" u="sng" dirty="0"/>
              <a:t>sequence of waypoints </a:t>
            </a:r>
            <a:endParaRPr lang="en-US" sz="2000" dirty="0"/>
          </a:p>
          <a:p>
            <a:r>
              <a:rPr lang="en-US" sz="2000" dirty="0"/>
              <a:t>Define </a:t>
            </a:r>
            <a:r>
              <a:rPr lang="en-US" sz="2000" i="1" u="sng" dirty="0"/>
              <a:t>waypoint passing condition </a:t>
            </a:r>
            <a:r>
              <a:rPr lang="en-US" sz="2000" dirty="0"/>
              <a:t>to evaluate performance,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1" y="2963892"/>
            <a:ext cx="7678972" cy="307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247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94451" y="113426"/>
            <a:ext cx="3800479" cy="2778735"/>
          </a:xfrm>
          <a:prstGeom prst="wedgeRectCallout">
            <a:avLst>
              <a:gd name="adj1" fmla="val 56317"/>
              <a:gd name="adj2" fmla="val 47105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5" y="182424"/>
            <a:ext cx="3618789" cy="2640738"/>
          </a:xfrm>
          <a:prstGeom prst="rect">
            <a:avLst/>
          </a:prstGeom>
        </p:spPr>
      </p:pic>
      <p:sp>
        <p:nvSpPr>
          <p:cNvPr id="35" name="Rectangular Callout 34"/>
          <p:cNvSpPr/>
          <p:nvPr/>
        </p:nvSpPr>
        <p:spPr>
          <a:xfrm>
            <a:off x="5207612" y="108534"/>
            <a:ext cx="3785870" cy="2778735"/>
          </a:xfrm>
          <a:prstGeom prst="wedgeRectCallout">
            <a:avLst>
              <a:gd name="adj1" fmla="val -56189"/>
              <a:gd name="adj2" fmla="val 47106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97" y="170132"/>
            <a:ext cx="3441700" cy="26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Conditions	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i="1" u="sng" dirty="0"/>
                  <a:t>Avoidance grid sizing (Distance/Horizontal range/Vertical range)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Distance</a:t>
                </a:r>
                <a:r>
                  <a:rPr lang="en-US" dirty="0"/>
                  <a:t> should not be grater than combined median range of sensors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Horizontal/Vertical </a:t>
                </a:r>
                <a:r>
                  <a:rPr lang="en-US" dirty="0"/>
                  <a:t>range is bounded by:</a:t>
                </a:r>
              </a:p>
              <a:p>
                <a:pPr marL="525780" lvl="1" indent="-342900">
                  <a:buFont typeface="+mj-lt"/>
                  <a:buAutoNum type="arabicPeriod"/>
                </a:pPr>
                <a:r>
                  <a:rPr lang="en-US" dirty="0"/>
                  <a:t>Sensor field median ranges from observation point</a:t>
                </a:r>
              </a:p>
              <a:p>
                <a:pPr marL="525780" lvl="1" indent="-342900">
                  <a:buFont typeface="+mj-lt"/>
                  <a:buAutoNum type="arabicPeriod"/>
                </a:pPr>
                <a:r>
                  <a:rPr lang="en-US" dirty="0"/>
                  <a:t>Reach set boundary for selected distance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The minimal avoidance grid size is given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𝐷𝑒𝑐𝑖𝑠𝑖𝑜𝑛𝑀𝑎𝑥𝑖𝑚𝑢𝑚𝑇𝑖𝑚𝑒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𝑉𝑒h𝑖𝑐𝑙𝑒𝑀𝑎𝑥𝑖𝑚𝑢𝑚𝑉𝑒𝑙𝑜𝑐𝑖𝑡𝑦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𝐻𝑜𝑟𝑖𝑧𝑜𝑛𝑡𝑎𝑙𝑅𝑎𝑛𝑔𝑒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𝑀𝑎𝑥𝐻𝑜𝑟𝑖𝑧𝑜𝑛𝑡𝑎𝑙𝐷𝑒𝑣𝑖𝑎𝑡𝑖𝑜𝑛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𝑅𝑒𝑎𝑐h𝑆𝑒𝑡</m:t>
                          </m:r>
                        </m:e>
                      </m:d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𝑉𝑒𝑟𝑡𝑖𝑐𝑎𝑙𝑅𝑎𝑛𝑔𝑒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=±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𝑀𝑎𝑥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𝑉𝑒𝑟𝑡𝑖𝑐𝑎𝑙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𝐷𝑒𝑣𝑖𝑎𝑡𝑖𝑜𝑛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𝑅𝑒𝑎𝑐h𝑆𝑒𝑡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endParaRPr lang="en-US" b="1" i="1" u="sng" dirty="0"/>
              </a:p>
              <a:p>
                <a:pPr marL="0" indent="0">
                  <a:buNone/>
                </a:pPr>
                <a:r>
                  <a:rPr lang="en-US" b="1" i="1" u="sng" dirty="0"/>
                  <a:t>Cell size (Length, Horizontal step, Vertical step):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Length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average length of executed movement in given layer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dirty="0"/>
                  <a:t>Horizontal/Vertical step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∼</m:t>
                    </m:r>
                  </m:oMath>
                </a14:m>
                <a:r>
                  <a:rPr lang="en-US" dirty="0"/>
                  <a:t> average deviation of movements in given cells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𝐿𝑒𝑛𝑔𝑡h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𝑚𝑜𝑣𝑒𝑚𝑒𝑛𝑡𝐸𝑥𝑒𝑐𝑢𝑡𝑖𝑜𝑛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𝐻𝑜𝑟𝑖𝑧𝑜𝑛𝑡𝑎𝑙𝑆𝑡𝑒𝑝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𝐷𝑒𝑣𝑖𝑎𝑡𝑖𝑜𝑛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𝐻𝑜𝑟𝑖𝑧𝑜𝑛𝑡𝑎𝑙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𝑚𝑜𝑣𝑒𝑚𝑒𝑛𝑡𝐸𝑥𝑒𝑐𝑢𝑡𝑖𝑜𝑛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dirty="0"/>
              </a:p>
              <a:p>
                <a:pPr marL="18288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𝑉𝑒𝑟𝑡𝑖𝑐𝑎𝑙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𝑆𝑡𝑒𝑝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𝐴𝑣𝑒𝑟𝑎𝑔𝑒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𝐷𝑒𝑣𝑖𝑎𝑡𝑖𝑜𝑛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𝑉𝑒𝑟𝑡𝑖𝑐𝑎𝑙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𝑚𝑜𝑣𝑒𝑚𝑒𝑛𝑡𝐸𝑥𝑒𝑐𝑢𝑡𝑖𝑜𝑛</m:t>
                      </m:r>
                      <m:r>
                        <a:rPr lang="en-US" sz="1800" i="1">
                          <a:latin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 b="-17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288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Grid Scaling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𝐷𝑒𝑐𝑖𝑠𝑖𝑜𝑛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mr>
                      <m:m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𝐿𝑖𝐷𝐴𝑅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𝑟𝑎𝑛𝑔𝑒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100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mr>
                    </m:m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:10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-----------------------------------------------------</a:t>
                </a:r>
              </a:p>
              <a:p>
                <a:pPr marL="0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𝐶𝑎𝑙𝑐𝑢𝑙𝑎𝑡𝑒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𝑅𝑒𝑎𝑐h𝑆𝑒𝑡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𝐿𝑖𝑛𝑒𝑠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𝑃𝑖𝑐𝑡𝑢𝑟𝑒</m:t>
                    </m:r>
                  </m:oMath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𝑀𝑎𝑥𝐻𝑜𝑟𝑖𝑧𝑜𝑛𝑡𝑎𝑙𝐷𝑒𝑣𝑖𝑎𝑡𝑖𝑜𝑛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𝑟𝑎𝑑</m:t>
                        </m:r>
                      </m:e>
                    </m:d>
                  </m:oMath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𝑀𝑎𝑥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𝑉𝑒𝑟𝑡𝑖𝑐𝑎𝑙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𝐷𝑒𝑣𝑖𝑎𝑡𝑖𝑜𝑛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[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𝑟𝑎𝑑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-----------------------------------------------------</a:t>
                </a:r>
              </a:p>
              <a:p>
                <a:pPr marL="0" indent="0">
                  <a:buNone/>
                </a:pPr>
                <a:r>
                  <a:rPr lang="en-US" b="1" i="1" u="sng" dirty="0"/>
                  <a:t>Avoidance Grid boundary:</a:t>
                </a:r>
              </a:p>
              <a:p>
                <a:pPr marL="0" indent="0">
                  <a:buNone/>
                </a:pPr>
                <a:r>
                  <a:rPr lang="en-US" dirty="0"/>
                  <a:t>Distance: 10m</a:t>
                </a:r>
              </a:p>
              <a:p>
                <a:pPr marL="0" indent="0">
                  <a:buNone/>
                </a:pPr>
                <a:r>
                  <a:rPr lang="en-US" dirty="0"/>
                  <a:t>Horizontal range: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Vertical range: </a:t>
                </a:r>
                <a14:m>
                  <m:oMath xmlns:m="http://schemas.openxmlformats.org/officeDocument/2006/math">
                    <m:d>
                      <m:dPr>
                        <m:begChr m:val="⟨"/>
                        <m:endChr m:val="⟩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6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63" t="20608" r="33077" b="17665"/>
          <a:stretch/>
        </p:blipFill>
        <p:spPr>
          <a:xfrm>
            <a:off x="5029415" y="1193483"/>
            <a:ext cx="3608173" cy="317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84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30352" y="45502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peech Bubble: Rectangle with Corners Rounded 11"/>
          <p:cNvSpPr/>
          <p:nvPr/>
        </p:nvSpPr>
        <p:spPr>
          <a:xfrm>
            <a:off x="104076" y="861945"/>
            <a:ext cx="7533095" cy="1021556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should check my article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GOMOLA, Alojz, et al.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Obstacle Avoidance Framework Based on Reach Sets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In: Iberian Robotics conference. Springer, Cham, 2017. p. 768-779. </a:t>
            </a:r>
          </a:p>
        </p:txBody>
      </p:sp>
      <p:pic>
        <p:nvPicPr>
          <p:cNvPr id="15367" name="Picture 7" descr="Image may contain: 1 person, glasses, close-up and indo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059" y="877520"/>
            <a:ext cx="1038835" cy="10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Key notes:</a:t>
            </a:r>
          </a:p>
          <a:p>
            <a:r>
              <a:rPr lang="en-US" i="1" u="sng" dirty="0"/>
              <a:t>Movement Automaton </a:t>
            </a:r>
            <a:r>
              <a:rPr lang="en-US" dirty="0"/>
              <a:t>– interface between control and avoidance grid,</a:t>
            </a:r>
          </a:p>
          <a:p>
            <a:r>
              <a:rPr lang="en-US" i="1" u="sng" dirty="0"/>
              <a:t>Sensor/Data Fusion </a:t>
            </a:r>
            <a:r>
              <a:rPr lang="en-US" dirty="0"/>
              <a:t>– interface between sensors/information sources and avoidance grid,</a:t>
            </a:r>
          </a:p>
          <a:p>
            <a:r>
              <a:rPr lang="en-US" i="1" u="sng" dirty="0"/>
              <a:t>Reach set </a:t>
            </a:r>
            <a:r>
              <a:rPr lang="en-US" dirty="0"/>
              <a:t>– tells UAV where it can go from initial position with given maneuvering capabilities from Movement Automaton</a:t>
            </a:r>
          </a:p>
          <a:p>
            <a:r>
              <a:rPr lang="en-US" i="1" u="sng" dirty="0"/>
              <a:t>Avoidance grid </a:t>
            </a:r>
            <a:r>
              <a:rPr lang="en-US" dirty="0"/>
              <a:t>– combines known world from Sensor/Data Fusion with Reach set for current vehicle state and applies Rules to find best escape trajectory in Field of Vision,</a:t>
            </a:r>
          </a:p>
          <a:p>
            <a:r>
              <a:rPr lang="en-US" i="1" u="sng" dirty="0"/>
              <a:t>Rule engine </a:t>
            </a:r>
            <a:r>
              <a:rPr lang="en-US" dirty="0"/>
              <a:t>– contains set of Rules,</a:t>
            </a:r>
          </a:p>
          <a:p>
            <a:pPr marL="0" indent="0">
              <a:buNone/>
            </a:pPr>
            <a:r>
              <a:rPr lang="en-US" b="1" i="1" u="sng" dirty="0"/>
              <a:t>Addressed issues: </a:t>
            </a:r>
          </a:p>
          <a:p>
            <a:r>
              <a:rPr lang="en-US" dirty="0"/>
              <a:t>[1] Path planning, [2] Evolving world, [3] Adversarial, [4] Data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001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Easy introduction to Obstacle Avoidance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23554" name="Picture 2" descr="Výsledok vyhľadávania obrázkov pre dopyt story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1" y="1063903"/>
            <a:ext cx="7001801" cy="51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Results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6" name="Picture 2" descr="Výsledok vyhľadávania obrázkov pre dopyt management carto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15261" r="2947" b="1952"/>
          <a:stretch/>
        </p:blipFill>
        <p:spPr bwMode="auto">
          <a:xfrm>
            <a:off x="532340" y="1193483"/>
            <a:ext cx="8251052" cy="506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3183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Static obstacle avoidance</a:t>
            </a:r>
          </a:p>
        </p:txBody>
      </p:sp>
      <p:pic>
        <p:nvPicPr>
          <p:cNvPr id="5" name="staticObstacles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40" y="856420"/>
            <a:ext cx="9139159" cy="513660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80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Intruders avoidance</a:t>
            </a:r>
          </a:p>
        </p:txBody>
      </p:sp>
      <p:pic>
        <p:nvPicPr>
          <p:cNvPr id="5" name="sideHit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856420"/>
            <a:ext cx="9144001" cy="51393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0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Challenges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25602" name="Picture 2" descr="https://mando2802.edublogs.org/files/2016/09/math-challenge-15k3rw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4" name="Picture 4" descr="Výsledok vyhľadávania obrázkov pre dopyt weather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4240425"/>
            <a:ext cx="2544664" cy="1799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Výsledok vyhľadávania obrázkov pre dopyt air traffic cartoon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10" r="2676" b="8353"/>
          <a:stretch/>
        </p:blipFill>
        <p:spPr bwMode="auto">
          <a:xfrm>
            <a:off x="3755417" y="1193483"/>
            <a:ext cx="4823643" cy="3100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Výsledok vyhľadávania obrázkov pre dopyt kid play carto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7785" y="4354986"/>
            <a:ext cx="2581275" cy="1771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3263558" y="4299591"/>
            <a:ext cx="2903680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Weather</a:t>
            </a:r>
          </a:p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ATC</a:t>
            </a:r>
            <a:endParaRPr lang="en-US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tx1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25332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Airspace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Space is separated into levels defined by boundaries:</a:t>
            </a:r>
          </a:p>
          <a:p>
            <a:pPr marL="0" indent="0">
              <a:buNone/>
            </a:pPr>
            <a:r>
              <a:rPr lang="en-US" i="1" u="sng" dirty="0"/>
              <a:t>Level C-F</a:t>
            </a:r>
            <a:r>
              <a:rPr lang="en-US" i="1" dirty="0"/>
              <a:t> 	</a:t>
            </a:r>
            <a:r>
              <a:rPr lang="en-US" dirty="0"/>
              <a:t>– altitude in 	Flight Levels	(FL)</a:t>
            </a:r>
          </a:p>
          <a:p>
            <a:pPr marL="0" indent="0">
              <a:buNone/>
            </a:pPr>
            <a:r>
              <a:rPr lang="en-US" i="1" u="sng" dirty="0"/>
              <a:t>Level G</a:t>
            </a:r>
            <a:r>
              <a:rPr lang="en-US" dirty="0"/>
              <a:t> 		– altitude in 	Above Ground Level 	(AGL)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2504888"/>
            <a:ext cx="4739779" cy="3395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4"/>
          <p:cNvSpPr/>
          <p:nvPr/>
        </p:nvSpPr>
        <p:spPr>
          <a:xfrm>
            <a:off x="5622968" y="4750025"/>
            <a:ext cx="2856489" cy="1277651"/>
          </a:xfrm>
          <a:prstGeom prst="righ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Next slide</a:t>
            </a:r>
          </a:p>
        </p:txBody>
      </p:sp>
      <p:sp>
        <p:nvSpPr>
          <p:cNvPr id="7" name="Rounded Rectangle 5"/>
          <p:cNvSpPr/>
          <p:nvPr/>
        </p:nvSpPr>
        <p:spPr>
          <a:xfrm>
            <a:off x="5622968" y="2504888"/>
            <a:ext cx="2856489" cy="111531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Example of European Airspace classification</a:t>
            </a:r>
          </a:p>
          <a:p>
            <a:pPr algn="ctr"/>
            <a:r>
              <a:rPr lang="en-US" dirty="0"/>
              <a:t>(Czech republic)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3533971" y="755438"/>
            <a:ext cx="4945486" cy="408623"/>
          </a:xfrm>
          <a:prstGeom prst="wedgeRoundRectCallout">
            <a:avLst>
              <a:gd name="adj1" fmla="val 32852"/>
              <a:gd name="adj2" fmla="val 144429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want to Fly in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Non-Segregated Airspace</a:t>
            </a:r>
          </a:p>
        </p:txBody>
      </p:sp>
      <p:pic>
        <p:nvPicPr>
          <p:cNvPr id="8" name="Picture 7" descr="Image may contain: 1 person, glasses, close-up and in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1212" y="1329768"/>
            <a:ext cx="1038835" cy="10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1713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Airspace classification (Detail)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10" y="856420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08197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ATC constraints – Czech Republic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576759" y="2030258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4">
                <a:lumMod val="50000"/>
              </a:schemeClr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1" name="Speech Bubble: Rectangle with Corners Rounded 10"/>
          <p:cNvSpPr/>
          <p:nvPr/>
        </p:nvSpPr>
        <p:spPr>
          <a:xfrm>
            <a:off x="3634160" y="892376"/>
            <a:ext cx="5149231" cy="1021556"/>
          </a:xfrm>
          <a:prstGeom prst="wedgeRoundRectCallout">
            <a:avLst>
              <a:gd name="adj1" fmla="val 35444"/>
              <a:gd name="adj2" fmla="val 95802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Example of air traffic constraints is taken from Czech national air traffic control portal (http://aisview.rlp.cz/)</a:t>
            </a:r>
          </a:p>
        </p:txBody>
      </p:sp>
      <p:pic>
        <p:nvPicPr>
          <p:cNvPr id="10" name="Picture 9" descr="Image may contain: 1 person, glasses, close-up and indo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405" y="2201451"/>
            <a:ext cx="1038835" cy="10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7056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Weather constraints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UAV system</a:t>
            </a:r>
            <a:r>
              <a:rPr lang="en-US" dirty="0"/>
              <a:t> in general is more </a:t>
            </a:r>
            <a:r>
              <a:rPr lang="en-US" i="1" u="sng" dirty="0"/>
              <a:t>sensitive to weather conditions</a:t>
            </a:r>
            <a:r>
              <a:rPr lang="en-US" dirty="0"/>
              <a:t> than standard manned aviation (icing, storms, turbulences)</a:t>
            </a:r>
          </a:p>
          <a:p>
            <a:endParaRPr lang="en-US" dirty="0"/>
          </a:p>
          <a:p>
            <a:r>
              <a:rPr lang="en-US" i="1" u="sng" dirty="0"/>
              <a:t>Clouds</a:t>
            </a:r>
            <a:r>
              <a:rPr lang="en-US" dirty="0"/>
              <a:t> can generally </a:t>
            </a:r>
            <a:r>
              <a:rPr lang="en-US" i="1" u="sng" dirty="0"/>
              <a:t>render UAV sensing system </a:t>
            </a:r>
          </a:p>
          <a:p>
            <a:endParaRPr lang="en-US" dirty="0"/>
          </a:p>
          <a:p>
            <a:r>
              <a:rPr lang="en-US" dirty="0"/>
              <a:t>Especially </a:t>
            </a:r>
            <a:r>
              <a:rPr lang="en-US" i="1" u="sng" dirty="0"/>
              <a:t>thick fog renders LiDAR sensor range</a:t>
            </a:r>
            <a:r>
              <a:rPr lang="en-US" dirty="0"/>
              <a:t> tremendously</a:t>
            </a:r>
          </a:p>
          <a:p>
            <a:endParaRPr lang="en-US" dirty="0"/>
          </a:p>
          <a:p>
            <a:r>
              <a:rPr lang="en-US" dirty="0"/>
              <a:t>Modern manned aviation system can provide </a:t>
            </a:r>
            <a:r>
              <a:rPr lang="en-US" i="1" u="sng" dirty="0"/>
              <a:t>data necessary for weather situations</a:t>
            </a:r>
            <a:r>
              <a:rPr lang="en-US" dirty="0"/>
              <a:t> avoidance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Example of </a:t>
            </a:r>
            <a:r>
              <a:rPr lang="en-US" i="1" u="sng" dirty="0"/>
              <a:t>advanced weather warning system</a:t>
            </a:r>
            <a:r>
              <a:rPr lang="en-US" dirty="0"/>
              <a:t> developed by Honeywell.</a:t>
            </a:r>
          </a:p>
          <a:p>
            <a:pPr marL="0" indent="0">
              <a:buNone/>
            </a:pPr>
            <a:r>
              <a:rPr lang="en-US" dirty="0"/>
              <a:t>Extracted data will be used as a source of restrictions for UAV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291" y="1074738"/>
            <a:ext cx="4373788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112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Intruder avoidance priority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Our vision is based on </a:t>
            </a:r>
            <a:r>
              <a:rPr lang="en-US" i="1" u="sng" dirty="0"/>
              <a:t>various projects</a:t>
            </a:r>
            <a:r>
              <a:rPr lang="en-US" dirty="0"/>
              <a:t>:</a:t>
            </a:r>
          </a:p>
          <a:p>
            <a:r>
              <a:rPr lang="en-US" dirty="0"/>
              <a:t>Amazon Drone platform – fully autonomous UAV</a:t>
            </a:r>
          </a:p>
          <a:p>
            <a:r>
              <a:rPr lang="en-US" b="1" i="1" u="sng" dirty="0"/>
              <a:t>NASA – UTM</a:t>
            </a:r>
            <a:r>
              <a:rPr lang="en-US" dirty="0"/>
              <a:t> (UAV Traffic Management) – rules in development</a:t>
            </a:r>
          </a:p>
          <a:p>
            <a:r>
              <a:rPr lang="en-US" dirty="0"/>
              <a:t>JARUS – SAA regulation framework (in development)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u="sng" dirty="0"/>
              <a:t>rules of the air</a:t>
            </a:r>
            <a:r>
              <a:rPr lang="en-US" dirty="0"/>
              <a:t> are formulated (ICAO annex II.) </a:t>
            </a:r>
            <a:r>
              <a:rPr lang="en-US" i="1" u="sng" dirty="0"/>
              <a:t>around avoidance priority, depending on technical capabilities</a:t>
            </a:r>
            <a:r>
              <a:rPr lang="en-US" dirty="0"/>
              <a:t> of manned aircraft type (Jumbo jet should avoid glider due higher maneuverability).</a:t>
            </a:r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u="sng" dirty="0"/>
              <a:t>expected behavior of UAV platform</a:t>
            </a:r>
            <a:r>
              <a:rPr lang="en-US" dirty="0"/>
              <a:t> is given by following table: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0261396"/>
              </p:ext>
            </p:extLst>
          </p:nvPr>
        </p:nvGraphicFramePr>
        <p:xfrm>
          <a:off x="635228" y="4261950"/>
          <a:ext cx="80023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01">
                <a:tc>
                  <a:txBody>
                    <a:bodyPr/>
                    <a:lstStyle/>
                    <a:p>
                      <a:r>
                        <a:rPr lang="en-US" sz="1600" dirty="0"/>
                        <a:t>Intruder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Our</a:t>
                      </a:r>
                      <a:r>
                        <a:rPr lang="en-US" sz="1600" baseline="0" dirty="0"/>
                        <a:t> vehicle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Any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699255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Aviation classes for immediate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FIRST:</a:t>
            </a:r>
            <a:r>
              <a:rPr lang="en-US" dirty="0"/>
              <a:t> Manned aviation in distress</a:t>
            </a:r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457200" indent="-4572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SECOND</a:t>
            </a:r>
            <a:r>
              <a:rPr lang="en-US" dirty="0"/>
              <a:t> Balloons                           </a:t>
            </a:r>
            <a:r>
              <a:rPr lang="en-US" b="1" i="1" u="sng" dirty="0"/>
              <a:t>THIRD</a:t>
            </a:r>
            <a:r>
              <a:rPr lang="en-US" dirty="0"/>
              <a:t> Gliders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6" name="Picture 2" descr="Výsledok vyhľadávania obrázkov pre dopyt ces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104" y="1527101"/>
            <a:ext cx="3442892" cy="230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4"/>
          <p:cNvSpPr/>
          <p:nvPr/>
        </p:nvSpPr>
        <p:spPr>
          <a:xfrm>
            <a:off x="4436721" y="1967346"/>
            <a:ext cx="3731491" cy="612648"/>
          </a:xfrm>
          <a:prstGeom prst="wedgeRoundRectCallout">
            <a:avLst>
              <a:gd name="adj1" fmla="val -78259"/>
              <a:gd name="adj2" fmla="val 48932"/>
              <a:gd name="adj3" fmla="val 16667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Mayday, mayday, mayday!</a:t>
            </a:r>
          </a:p>
        </p:txBody>
      </p:sp>
      <p:pic>
        <p:nvPicPr>
          <p:cNvPr id="8" name="Picture 8" descr="Výsledok vyhľadávania obrázkov pre dopyt hot air ball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769" y="4180398"/>
            <a:ext cx="1562389" cy="199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Výsledok vyhľadávania obrázkov pre dopyt glid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7023" y="4473264"/>
            <a:ext cx="2410060" cy="1566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with Corners Rounded 10"/>
          <p:cNvSpPr/>
          <p:nvPr/>
        </p:nvSpPr>
        <p:spPr>
          <a:xfrm>
            <a:off x="4765701" y="3322317"/>
            <a:ext cx="4378300" cy="408623"/>
          </a:xfrm>
          <a:prstGeom prst="wedgeRoundRectCallout">
            <a:avLst>
              <a:gd name="adj1" fmla="val 35444"/>
              <a:gd name="adj2" fmla="val 95802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more Information: ICAO ANNEX II.</a:t>
            </a:r>
          </a:p>
        </p:txBody>
      </p:sp>
      <p:pic>
        <p:nvPicPr>
          <p:cNvPr id="10" name="Picture 9" descr="Image may contain: 1 person, glasses, close-up and indo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4654" y="3829988"/>
            <a:ext cx="1038835" cy="103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2102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a pub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1210757"/>
            <a:ext cx="7680960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620083" y="1325506"/>
            <a:ext cx="914400" cy="408623"/>
          </a:xfrm>
          <a:prstGeom prst="wedgeRoundRectCallout">
            <a:avLst>
              <a:gd name="adj1" fmla="val 176350"/>
              <a:gd name="adj2" fmla="val -999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168203" y="4637859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Pub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792" y="1235551"/>
            <a:ext cx="3088611" cy="71508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am at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and I want to get to a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PUB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Aviation classes for immediate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FOURTH:</a:t>
            </a:r>
            <a:r>
              <a:rPr lang="en-US" b="1" dirty="0"/>
              <a:t> </a:t>
            </a:r>
            <a:r>
              <a:rPr lang="en-US" dirty="0"/>
              <a:t>Aerial fueling and towing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2" descr="https://upload.wikimedia.org/wikipedia/commons/a/a6/Helicopter_aerial_refueling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74" t="17277" r="6551" b="11458"/>
          <a:stretch/>
        </p:blipFill>
        <p:spPr bwMode="auto">
          <a:xfrm>
            <a:off x="647928" y="1524000"/>
            <a:ext cx="4114572" cy="2292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aerial to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28" y="4010856"/>
            <a:ext cx="5715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ular Callout 6"/>
          <p:cNvSpPr/>
          <p:nvPr/>
        </p:nvSpPr>
        <p:spPr>
          <a:xfrm>
            <a:off x="5002934" y="1524000"/>
            <a:ext cx="3731491" cy="612648"/>
          </a:xfrm>
          <a:prstGeom prst="wedgeRoundRectCallout">
            <a:avLst>
              <a:gd name="adj1" fmla="val -78259"/>
              <a:gd name="adj2" fmla="val 48932"/>
              <a:gd name="adj3" fmla="val 16667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Fueling of aircraft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002934" y="3969608"/>
            <a:ext cx="3731491" cy="612648"/>
          </a:xfrm>
          <a:prstGeom prst="wedgeRoundRectCallout">
            <a:avLst>
              <a:gd name="adj1" fmla="val -117058"/>
              <a:gd name="adj2" fmla="val 27166"/>
              <a:gd name="adj3" fmla="val 16667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Towing a sign, aircraft or other dependable load</a:t>
            </a:r>
          </a:p>
        </p:txBody>
      </p:sp>
    </p:spTree>
    <p:extLst>
      <p:ext uri="{BB962C8B-B14F-4D97-AF65-F5344CB8AC3E}">
        <p14:creationId xmlns:p14="http://schemas.microsoft.com/office/powerpoint/2010/main" val="23640535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Aviation classes for immediate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FIFTH:</a:t>
            </a:r>
            <a:r>
              <a:rPr lang="en-US" dirty="0"/>
              <a:t> Airships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Sixth:</a:t>
            </a:r>
            <a:r>
              <a:rPr lang="en-US" b="1" i="1" dirty="0"/>
              <a:t> </a:t>
            </a:r>
            <a:r>
              <a:rPr lang="en-US" dirty="0"/>
              <a:t>Manned aviation with propeller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2" descr="Výsledok vyhľadávania obrázkov pre dopyt airship steampun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1433514"/>
            <a:ext cx="3600009" cy="1956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apache copter whit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3" t="22750" r="6335" b="17601"/>
          <a:stretch/>
        </p:blipFill>
        <p:spPr bwMode="auto">
          <a:xfrm>
            <a:off x="514578" y="4027051"/>
            <a:ext cx="3008566" cy="1126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ýsledok vyhľadávania obrázkov pre dopyt jumbo jet white background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0" t="26525" b="24385"/>
          <a:stretch/>
        </p:blipFill>
        <p:spPr bwMode="auto">
          <a:xfrm>
            <a:off x="674253" y="5213927"/>
            <a:ext cx="2944957" cy="748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motor paragliding white backgrou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210" y="3964901"/>
            <a:ext cx="2162754" cy="2403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Výsledok vyhľadávania obrázkov pre dopyt motor glider white background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2666" y="4255077"/>
            <a:ext cx="2619375" cy="1743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461247" y="1403304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with Corners Rounded 10"/>
          <p:cNvSpPr/>
          <p:nvPr/>
        </p:nvSpPr>
        <p:spPr>
          <a:xfrm>
            <a:off x="6116665" y="1399949"/>
            <a:ext cx="2774129" cy="715089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 </a:t>
            </a:r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Lojzo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I  am not on this list…</a:t>
            </a:r>
          </a:p>
        </p:txBody>
      </p:sp>
      <p:pic>
        <p:nvPicPr>
          <p:cNvPr id="12" name="Picture 2" descr="No automatic alt text available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5340" y="2250991"/>
            <a:ext cx="641163" cy="7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with Corners Rounded 12"/>
          <p:cNvSpPr/>
          <p:nvPr/>
        </p:nvSpPr>
        <p:spPr>
          <a:xfrm>
            <a:off x="4461247" y="2221648"/>
            <a:ext cx="3670794" cy="715089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here on the bottom of course</a:t>
            </a:r>
          </a:p>
        </p:txBody>
      </p:sp>
      <p:pic>
        <p:nvPicPr>
          <p:cNvPr id="14" name="Picture 2" descr="No automatic alt text available.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1312" y="3168479"/>
            <a:ext cx="641163" cy="7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Rectangle with Corners Rounded 14"/>
          <p:cNvSpPr/>
          <p:nvPr/>
        </p:nvSpPr>
        <p:spPr>
          <a:xfrm>
            <a:off x="4461247" y="3104724"/>
            <a:ext cx="3670794" cy="715089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Pilots don`t like you, you need to avoid all manned aviation</a:t>
            </a:r>
          </a:p>
        </p:txBody>
      </p:sp>
    </p:spTree>
    <p:extLst>
      <p:ext uri="{BB962C8B-B14F-4D97-AF65-F5344CB8AC3E}">
        <p14:creationId xmlns:p14="http://schemas.microsoft.com/office/powerpoint/2010/main" val="10496216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unmanned aviation classes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Seventh:</a:t>
            </a:r>
            <a:r>
              <a:rPr lang="en-US" dirty="0"/>
              <a:t> Unmanned aviation with standardized avoidance system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Eight:</a:t>
            </a:r>
            <a:r>
              <a:rPr lang="en-US" dirty="0"/>
              <a:t> Unmanned aviation for VLOS operations piloted from ground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2" descr="Výsledok vyhľadávania obrázkov pre dopyt big UAV whit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616" y="1637467"/>
            <a:ext cx="4148570" cy="2091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big UAV whit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33211" r="4476" b="15227"/>
          <a:stretch/>
        </p:blipFill>
        <p:spPr bwMode="auto">
          <a:xfrm>
            <a:off x="514350" y="4433455"/>
            <a:ext cx="4168258" cy="1856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ýsledok vyhľadávania obrázkov pre dopyt x8 uav skywalk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0" t="5249" r="20409" b="8903"/>
          <a:stretch/>
        </p:blipFill>
        <p:spPr bwMode="auto">
          <a:xfrm>
            <a:off x="5733645" y="4433455"/>
            <a:ext cx="1712567" cy="1687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957462" y="163746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with Corners Rounded 8"/>
          <p:cNvSpPr/>
          <p:nvPr/>
        </p:nvSpPr>
        <p:spPr>
          <a:xfrm>
            <a:off x="6456412" y="1637467"/>
            <a:ext cx="2527931" cy="408623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Aww thanks buddy !</a:t>
            </a:r>
          </a:p>
        </p:txBody>
      </p:sp>
      <p:pic>
        <p:nvPicPr>
          <p:cNvPr id="10" name="Picture 2" descr="No automatic alt text availabl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2419" y="2232055"/>
            <a:ext cx="551924" cy="796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peech Bubble: Rectangle with Corners Rounded 10"/>
          <p:cNvSpPr/>
          <p:nvPr/>
        </p:nvSpPr>
        <p:spPr>
          <a:xfrm>
            <a:off x="5079999" y="2355945"/>
            <a:ext cx="3159881" cy="408623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problem mate!</a:t>
            </a:r>
          </a:p>
        </p:txBody>
      </p:sp>
      <p:pic>
        <p:nvPicPr>
          <p:cNvPr id="12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957462" y="314313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with Corners Rounded 12"/>
          <p:cNvSpPr/>
          <p:nvPr/>
        </p:nvSpPr>
        <p:spPr>
          <a:xfrm>
            <a:off x="6456412" y="3143130"/>
            <a:ext cx="2527931" cy="408623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That was sarcastic…</a:t>
            </a:r>
          </a:p>
        </p:txBody>
      </p:sp>
    </p:spTree>
    <p:extLst>
      <p:ext uri="{BB962C8B-B14F-4D97-AF65-F5344CB8AC3E}">
        <p14:creationId xmlns:p14="http://schemas.microsoft.com/office/powerpoint/2010/main" val="8396346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UAV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aircrafts of the same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6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512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5122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on other right, has the right of the way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137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aircrafts of the same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12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50080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on other right, hast the right of the way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aircrafts of the same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>
            <a:stCxn id="6" idx="0"/>
          </p:cNvCxnSpPr>
          <p:nvPr/>
        </p:nvCxnSpPr>
        <p:spPr>
          <a:xfrm>
            <a:off x="3958566" y="1621595"/>
            <a:ext cx="2924834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782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867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aircrafts of the same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Straight Connector 11"/>
          <p:cNvCxnSpPr>
            <a:stCxn id="6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8747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Overtaking aircraft of the same category</a:t>
            </a:r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5" idx="0"/>
          </p:cNvCxnSpPr>
          <p:nvPr/>
        </p:nvCxnSpPr>
        <p:spPr>
          <a:xfrm flipH="1" flipV="1">
            <a:off x="2447365" y="856420"/>
            <a:ext cx="19610" cy="4495313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Lower speed aircraft is being overtaken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49617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Overtaking aircraft of the same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51621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 of surrounding area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Find shortest path between waypoints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 of safe routes Optional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165761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PUB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Overtaking aircraft of the same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4" idx="0"/>
          </p:cNvCxnSpPr>
          <p:nvPr/>
        </p:nvCxnSpPr>
        <p:spPr>
          <a:xfrm>
            <a:off x="2438400" y="5513294"/>
            <a:ext cx="15606" cy="770965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82990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Overtaking aircraft of the same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/>
          <p:cNvCxnSpPr>
            <a:stCxn id="14" idx="0"/>
          </p:cNvCxnSpPr>
          <p:nvPr/>
        </p:nvCxnSpPr>
        <p:spPr>
          <a:xfrm>
            <a:off x="2438400" y="5513294"/>
            <a:ext cx="15606" cy="770965"/>
          </a:xfrm>
          <a:prstGeom prst="line">
            <a:avLst/>
          </a:pr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/>
              <p:cNvSpPr/>
              <p:nvPr/>
            </p:nvSpPr>
            <p:spPr>
              <a:xfrm>
                <a:off x="5762625" y="5306013"/>
                <a:ext cx="2971800" cy="914400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Overtake rule apply also for convergence under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&lt;70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ounded 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306013"/>
                <a:ext cx="2971800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83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of same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10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0" idx="5"/>
            <a:endCxn id="11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4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must be defined</a:t>
                </a: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1177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of same category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8992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- Right of the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r>
                  <a:rPr lang="en-US" sz="1600" dirty="0"/>
                  <a:t>Manned aviation defines only horizontal avoidance, vertical avoidance is considered in TCAS, horizontal avoidance will be added in ACAS-Xu</a:t>
                </a:r>
              </a:p>
              <a:p>
                <a:r>
                  <a:rPr lang="en-US" sz="1600" dirty="0"/>
                  <a:t>Manned aviation does not </a:t>
                </a:r>
                <a:r>
                  <a:rPr lang="en-US" sz="1600" i="1" u="sng" dirty="0"/>
                  <a:t>define angle of approach </a:t>
                </a:r>
                <a14:m>
                  <m:oMath xmlns:m="http://schemas.openxmlformats.org/officeDocument/2006/math">
                    <m:r>
                      <a:rPr lang="en-US" sz="1600" i="1" u="sng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1600" dirty="0"/>
                  <a:t>  strictly, it is usually used following </a:t>
                </a:r>
                <a:r>
                  <a:rPr lang="en-US" sz="1600" i="1" u="sng" dirty="0"/>
                  <a:t>margins</a:t>
                </a:r>
                <a:r>
                  <a:rPr lang="en-US" sz="160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180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1400" dirty="0"/>
                  <a:t> 	Head on avoidance (both avoiding)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sz="1400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70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1400" dirty="0"/>
                  <a:t>  	Covering avoidance (the left avoiding)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70</m:t>
                        </m:r>
                      </m:e>
                      <m:sup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sz="1400" dirty="0"/>
                  <a:t>		Overtake (faster avoiding)</a:t>
                </a:r>
              </a:p>
              <a:p>
                <a:pPr lvl="1"/>
                <a:endParaRPr lang="en-US" sz="1400" dirty="0"/>
              </a:p>
              <a:p>
                <a:r>
                  <a:rPr lang="en-US" sz="1600" i="1" u="sng" dirty="0"/>
                  <a:t>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u="sng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1600" i="1" u="sng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sz="1600" i="1" u="sng" dirty="0"/>
                  <a:t> for Head on avoidance</a:t>
                </a:r>
                <a:r>
                  <a:rPr lang="en-US" sz="1600" dirty="0"/>
                  <a:t> is defined as </a:t>
                </a:r>
                <a:r>
                  <a:rPr lang="en-US" sz="1600" i="1" u="sng" dirty="0"/>
                  <a:t>sufficient distance to avoid vehicle induced turbulence or obstruction of airflow</a:t>
                </a:r>
                <a:r>
                  <a:rPr lang="en-US" sz="1600" dirty="0"/>
                  <a:t>, in case of UAV it must be defined based on UAV class size (bigger UAV), this can induce additional problems</a:t>
                </a:r>
              </a:p>
              <a:p>
                <a:endParaRPr lang="en-US" sz="1600" dirty="0"/>
              </a:p>
              <a:p>
                <a:r>
                  <a:rPr lang="en-US" sz="1600" b="1" i="1" u="sng" dirty="0"/>
                  <a:t>Overall “rules of air” and “right of the way” should be amended to be compatible with UAV integration into non-segregated airspace</a:t>
                </a:r>
              </a:p>
              <a:p>
                <a:endParaRPr lang="en-US" sz="1600" dirty="0"/>
              </a:p>
              <a:p>
                <a:r>
                  <a:rPr lang="en-US" sz="1600" i="1" u="sng" dirty="0"/>
                  <a:t>Pilot judgement is always the main consideration</a:t>
                </a:r>
                <a:r>
                  <a:rPr lang="en-US" sz="1600" dirty="0"/>
                  <a:t>, therefore manned aviation behavior </a:t>
                </a:r>
                <a:r>
                  <a:rPr lang="en-US" sz="1600" i="1" u="sng" dirty="0"/>
                  <a:t>is unpredictable to some extent</a:t>
                </a:r>
              </a:p>
              <a:p>
                <a:endParaRPr lang="en-US" sz="16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303" t="-377" r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31609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chat with UAV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669143" y="1083592"/>
            <a:ext cx="7282569" cy="715089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 </a:t>
            </a:r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Lojzo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 see there is still a lot of challenges, to make me safe….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when will be this feasible ?</a:t>
            </a:r>
          </a:p>
        </p:txBody>
      </p:sp>
      <p:pic>
        <p:nvPicPr>
          <p:cNvPr id="7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77" y="2025854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/>
          <p:cNvSpPr/>
          <p:nvPr/>
        </p:nvSpPr>
        <p:spPr>
          <a:xfrm>
            <a:off x="159658" y="1837216"/>
            <a:ext cx="7518399" cy="1634490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Our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Framework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is already covering: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planning, [2] Evolving world, [3] Adversarial, [4] Data fusion, 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 (somehow)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Now we are working on: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Weather, [7] Rules</a:t>
            </a:r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0" y="128111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1502228" y="3589930"/>
            <a:ext cx="7282569" cy="1021556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That seems all nice, when I learn proper manners and add my crafty skills to avoid [6] Weather, I can finally fulfill my destiny: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be useful for society </a:t>
            </a:r>
          </a:p>
        </p:txBody>
      </p:sp>
      <p:pic>
        <p:nvPicPr>
          <p:cNvPr id="9" name="Picture 8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0" y="363977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76" y="4729710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59657" y="4887779"/>
            <a:ext cx="7518399" cy="1021556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 my friend it will take a lot of effort, but I will do my best to help you, At least on theoretical level, then you can fulfill your destiny: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Deliver me that Pizza</a:t>
            </a:r>
          </a:p>
        </p:txBody>
      </p:sp>
    </p:spTree>
    <p:extLst>
      <p:ext uri="{BB962C8B-B14F-4D97-AF65-F5344CB8AC3E}">
        <p14:creationId xmlns:p14="http://schemas.microsoft.com/office/powerpoint/2010/main" val="5603421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Computational feasibility:</a:t>
            </a:r>
          </a:p>
          <a:p>
            <a:r>
              <a:rPr lang="en-US" dirty="0"/>
              <a:t>Proposed method is computationally feasible, because its using only simplistic intersection and pruning algorithms for Reach Set estimation in bounded Avoidance Grid</a:t>
            </a:r>
          </a:p>
          <a:p>
            <a:r>
              <a:rPr lang="en-US" dirty="0"/>
              <a:t>Full Reach set can be precomputed for finite number of initial states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Provided checks and functionality:</a:t>
            </a:r>
          </a:p>
          <a:p>
            <a:r>
              <a:rPr lang="en-US" dirty="0"/>
              <a:t>Checking system dynamic/static constraints with finite precision</a:t>
            </a:r>
          </a:p>
          <a:p>
            <a:r>
              <a:rPr lang="en-US" dirty="0"/>
              <a:t>Checking environment dynamic/static constraints</a:t>
            </a:r>
          </a:p>
          <a:p>
            <a:r>
              <a:rPr lang="en-US" dirty="0"/>
              <a:t>Prediction of feasible trajectory in limited space</a:t>
            </a:r>
          </a:p>
          <a:p>
            <a:r>
              <a:rPr lang="en-US" dirty="0"/>
              <a:t>Selection of optimal trajectory in limited space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Planned checks and functionality:</a:t>
            </a:r>
          </a:p>
          <a:p>
            <a:r>
              <a:rPr lang="en-US" dirty="0"/>
              <a:t>Weather Flight restriction zones avoidance</a:t>
            </a:r>
          </a:p>
          <a:p>
            <a:r>
              <a:rPr lang="en-US" dirty="0"/>
              <a:t>Rules of the air 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756968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PUB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PUB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(GPS)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30352" y="1837739"/>
            <a:ext cx="4510818" cy="1021556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sense some of your surroundings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(Field of Vision)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64851" y="1049009"/>
            <a:ext cx="4041820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in front of your Home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18975" y="4343583"/>
            <a:ext cx="3318613" cy="1940957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You are obtaining more knowledge as you move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You need to make Decisions when you reach your FOV boundary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PUB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(GPS)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3247430"/>
            <a:ext cx="5695674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 – point of safe return (I can go home), where I do new sensor scan and decide follow up trajectory</a:t>
            </a: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4933395"/>
            <a:ext cx="2775239" cy="1328023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probably apply some sort of COST FUNCTION in your decision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30352" y="1386923"/>
            <a:ext cx="4423292" cy="715089"/>
          </a:xfrm>
          <a:prstGeom prst="wedgeRoundRectCallout">
            <a:avLst>
              <a:gd name="adj1" fmla="val 57543"/>
              <a:gd name="adj2" fmla="val 8663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patch can get me closer to PUB,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(Other sightings NOT so useful)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PUB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(GPS)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3475" y="3730649"/>
            <a:ext cx="3274113" cy="2553891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Known World – Pieces of observations which are useful for the mission goal, you can define own set management, based on performance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1040</TotalTime>
  <Words>3082</Words>
  <Application>Microsoft Office PowerPoint</Application>
  <PresentationFormat>On-screen Show (4:3)</PresentationFormat>
  <Paragraphs>640</Paragraphs>
  <Slides>67</Slides>
  <Notes>9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9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What I am going to Talk about</vt:lpstr>
      <vt:lpstr>Global research topic</vt:lpstr>
      <vt:lpstr>Easy introduction to Obstacle Avoidance </vt:lpstr>
      <vt:lpstr>How to get to a pub ?</vt:lpstr>
      <vt:lpstr>No problem, I know a map of my surroundings</vt:lpstr>
      <vt:lpstr>Forget your map, know PUB location</vt:lpstr>
      <vt:lpstr>I get to the first intersection, now what ?</vt:lpstr>
      <vt:lpstr>Look around, get know to your surroundings</vt:lpstr>
      <vt:lpstr>Walk a little more, get closer to PUB</vt:lpstr>
      <vt:lpstr>Now I can see the PUB</vt:lpstr>
      <vt:lpstr>I can finally enjoy the Cola with my friends</vt:lpstr>
      <vt:lpstr>You are NOT alone on the streets !</vt:lpstr>
      <vt:lpstr>Multiple source of information – Data Fusion</vt:lpstr>
      <vt:lpstr>Gopniks &amp; Babushkas – Static restriction areas</vt:lpstr>
      <vt:lpstr>Try to avoid static restrictions areas ! </vt:lpstr>
      <vt:lpstr>How about weather ?</vt:lpstr>
      <vt:lpstr>Rather get caught, than catching cold …</vt:lpstr>
      <vt:lpstr>Keep good manners !</vt:lpstr>
      <vt:lpstr>After going all this challenges, you can finally enjoy that nice beer cola with friends…</vt:lpstr>
      <vt:lpstr>A little chat with UAV…</vt:lpstr>
      <vt:lpstr>Obstacle Avoidance Framework</vt:lpstr>
      <vt:lpstr>Vehicle control</vt:lpstr>
      <vt:lpstr>Vehicle control</vt:lpstr>
      <vt:lpstr>Movement Automaton </vt:lpstr>
      <vt:lpstr>Movement Automaton, not so simple …</vt:lpstr>
      <vt:lpstr>Movement Automaton, simple </vt:lpstr>
      <vt:lpstr>Reach set estimation</vt:lpstr>
      <vt:lpstr>Reach set -Trajectory set &amp; Graph</vt:lpstr>
      <vt:lpstr>Mission plan</vt:lpstr>
      <vt:lpstr>Some mathematical background:</vt:lpstr>
      <vt:lpstr>ADS-B</vt:lpstr>
      <vt:lpstr>LiDAR</vt:lpstr>
      <vt:lpstr>Obstacle Map</vt:lpstr>
      <vt:lpstr>Avoidance Grid</vt:lpstr>
      <vt:lpstr>Avoidance Grid</vt:lpstr>
      <vt:lpstr>Conditions </vt:lpstr>
      <vt:lpstr>Example: Grid Scaling</vt:lpstr>
      <vt:lpstr>Framework Summary</vt:lpstr>
      <vt:lpstr>Some Results …</vt:lpstr>
      <vt:lpstr>Static obstacle avoidance</vt:lpstr>
      <vt:lpstr>Intruders avoidance</vt:lpstr>
      <vt:lpstr>Actual Challenges</vt:lpstr>
      <vt:lpstr>Airspace classification</vt:lpstr>
      <vt:lpstr>Airspace classification (Detail)</vt:lpstr>
      <vt:lpstr>ATC constraints – Czech Republic</vt:lpstr>
      <vt:lpstr>Weather constraints</vt:lpstr>
      <vt:lpstr>Intruder avoidance priority</vt:lpstr>
      <vt:lpstr>Aviation classes for immediate avoidance</vt:lpstr>
      <vt:lpstr>Aviation classes for immediate avoidance</vt:lpstr>
      <vt:lpstr>Aviation classes for immediate avoidance</vt:lpstr>
      <vt:lpstr>Proposed unmanned aviation classes</vt:lpstr>
      <vt:lpstr>Right of the way rules</vt:lpstr>
      <vt:lpstr>Converging aircrafts of the same category</vt:lpstr>
      <vt:lpstr>Converging aircrafts of the same category</vt:lpstr>
      <vt:lpstr>Converging aircrafts of the same category</vt:lpstr>
      <vt:lpstr>Converging aircrafts of the same category</vt:lpstr>
      <vt:lpstr>Overtaking aircraft of the same category</vt:lpstr>
      <vt:lpstr>Overtaking aircraft of the same category</vt:lpstr>
      <vt:lpstr>Overtaking aircraft of the same category</vt:lpstr>
      <vt:lpstr>Overtaking aircraft of the same category</vt:lpstr>
      <vt:lpstr>Head on approach of same category</vt:lpstr>
      <vt:lpstr>Head on approach of same category</vt:lpstr>
      <vt:lpstr>Summary - Right of the way</vt:lpstr>
      <vt:lpstr>Last chat with UAV</vt:lpstr>
      <vt:lpstr>Summary 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98</cp:revision>
  <cp:lastPrinted>2015-07-29T21:30:37Z</cp:lastPrinted>
  <dcterms:created xsi:type="dcterms:W3CDTF">2017-09-21T08:49:16Z</dcterms:created>
  <dcterms:modified xsi:type="dcterms:W3CDTF">2018-01-09T15:48:00Z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